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4" r:id="rId9"/>
    <p:sldId id="265" r:id="rId10"/>
    <p:sldId id="263" r:id="rId11"/>
    <p:sldId id="266" r:id="rId12"/>
  </p:sldIdLst>
  <p:sldSz cx="9144000" cy="5143500" type="screen16x9"/>
  <p:notesSz cx="6858000" cy="9144000"/>
  <p:embeddedFontLst>
    <p:embeddedFont>
      <p:font typeface="Lato" panose="020F0502020204030203" pitchFamily="34" charset="0"/>
      <p:regular r:id="rId14"/>
      <p:bold r:id="rId15"/>
      <p:italic r:id="rId16"/>
      <p:boldItalic r:id="rId17"/>
    </p:embeddedFont>
    <p:embeddedFont>
      <p:font typeface="Raleway" pitchFamily="2" charset="77"/>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13"/>
    <p:restoredTop sz="94204"/>
  </p:normalViewPr>
  <p:slideViewPr>
    <p:cSldViewPr snapToGrid="0">
      <p:cViewPr varScale="1">
        <p:scale>
          <a:sx n="156" d="100"/>
          <a:sy n="156" d="100"/>
        </p:scale>
        <p:origin x="432"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po Uslenghi" userId="ae74d3ca-4836-4ff4-916a-56c4d6560c31" providerId="ADAL" clId="{8CBE1EBC-0FDC-5F4D-ACF6-FC52895DED19}"/>
    <pc:docChg chg="undo redo custSel modSld">
      <pc:chgData name="Filippo Uslenghi" userId="ae74d3ca-4836-4ff4-916a-56c4d6560c31" providerId="ADAL" clId="{8CBE1EBC-0FDC-5F4D-ACF6-FC52895DED19}" dt="2023-02-14T11:02:25.034" v="15" actId="1076"/>
      <pc:docMkLst>
        <pc:docMk/>
      </pc:docMkLst>
      <pc:sldChg chg="modSp mod">
        <pc:chgData name="Filippo Uslenghi" userId="ae74d3ca-4836-4ff4-916a-56c4d6560c31" providerId="ADAL" clId="{8CBE1EBC-0FDC-5F4D-ACF6-FC52895DED19}" dt="2023-02-14T11:02:25.034" v="15" actId="1076"/>
        <pc:sldMkLst>
          <pc:docMk/>
          <pc:sldMk cId="0" sldId="257"/>
        </pc:sldMkLst>
        <pc:spChg chg="mod">
          <ac:chgData name="Filippo Uslenghi" userId="ae74d3ca-4836-4ff4-916a-56c4d6560c31" providerId="ADAL" clId="{8CBE1EBC-0FDC-5F4D-ACF6-FC52895DED19}" dt="2023-02-14T11:02:25.034" v="15" actId="1076"/>
          <ac:spMkLst>
            <pc:docMk/>
            <pc:sldMk cId="0" sldId="257"/>
            <ac:spMk id="99" creationId="{00000000-0000-0000-0000-000000000000}"/>
          </ac:spMkLst>
        </pc:spChg>
      </pc:sldChg>
      <pc:sldChg chg="modSp mod">
        <pc:chgData name="Filippo Uslenghi" userId="ae74d3ca-4836-4ff4-916a-56c4d6560c31" providerId="ADAL" clId="{8CBE1EBC-0FDC-5F4D-ACF6-FC52895DED19}" dt="2023-02-13T13:41:12.282" v="1" actId="20577"/>
        <pc:sldMkLst>
          <pc:docMk/>
          <pc:sldMk cId="0" sldId="260"/>
        </pc:sldMkLst>
        <pc:spChg chg="mod">
          <ac:chgData name="Filippo Uslenghi" userId="ae74d3ca-4836-4ff4-916a-56c4d6560c31" providerId="ADAL" clId="{8CBE1EBC-0FDC-5F4D-ACF6-FC52895DED19}" dt="2023-02-13T13:41:12.282" v="1" actId="20577"/>
          <ac:spMkLst>
            <pc:docMk/>
            <pc:sldMk cId="0" sldId="260"/>
            <ac:spMk id="140" creationId="{00000000-0000-0000-0000-000000000000}"/>
          </ac:spMkLst>
        </pc:spChg>
      </pc:sldChg>
      <pc:sldChg chg="delSp modSp mod">
        <pc:chgData name="Filippo Uslenghi" userId="ae74d3ca-4836-4ff4-916a-56c4d6560c31" providerId="ADAL" clId="{8CBE1EBC-0FDC-5F4D-ACF6-FC52895DED19}" dt="2023-02-13T14:36:42.055" v="12" actId="1076"/>
        <pc:sldMkLst>
          <pc:docMk/>
          <pc:sldMk cId="0" sldId="262"/>
        </pc:sldMkLst>
        <pc:picChg chg="mod">
          <ac:chgData name="Filippo Uslenghi" userId="ae74d3ca-4836-4ff4-916a-56c4d6560c31" providerId="ADAL" clId="{8CBE1EBC-0FDC-5F4D-ACF6-FC52895DED19}" dt="2023-02-13T14:36:42.055" v="12" actId="1076"/>
          <ac:picMkLst>
            <pc:docMk/>
            <pc:sldMk cId="0" sldId="262"/>
            <ac:picMk id="161" creationId="{00000000-0000-0000-0000-000000000000}"/>
          </ac:picMkLst>
        </pc:picChg>
        <pc:picChg chg="del">
          <ac:chgData name="Filippo Uslenghi" userId="ae74d3ca-4836-4ff4-916a-56c4d6560c31" providerId="ADAL" clId="{8CBE1EBC-0FDC-5F4D-ACF6-FC52895DED19}" dt="2023-02-13T14:36:08.715" v="2" actId="478"/>
          <ac:picMkLst>
            <pc:docMk/>
            <pc:sldMk cId="0" sldId="262"/>
            <ac:picMk id="162" creationId="{00000000-0000-0000-0000-000000000000}"/>
          </ac:picMkLst>
        </pc:picChg>
      </pc:sldChg>
      <pc:sldChg chg="delSp modSp mod">
        <pc:chgData name="Filippo Uslenghi" userId="ae74d3ca-4836-4ff4-916a-56c4d6560c31" providerId="ADAL" clId="{8CBE1EBC-0FDC-5F4D-ACF6-FC52895DED19}" dt="2023-02-13T14:36:30.664" v="9" actId="1076"/>
        <pc:sldMkLst>
          <pc:docMk/>
          <pc:sldMk cId="0" sldId="264"/>
        </pc:sldMkLst>
        <pc:picChg chg="mod">
          <ac:chgData name="Filippo Uslenghi" userId="ae74d3ca-4836-4ff4-916a-56c4d6560c31" providerId="ADAL" clId="{8CBE1EBC-0FDC-5F4D-ACF6-FC52895DED19}" dt="2023-02-13T14:36:30.664" v="9" actId="1076"/>
          <ac:picMkLst>
            <pc:docMk/>
            <pc:sldMk cId="0" sldId="264"/>
            <ac:picMk id="175" creationId="{00000000-0000-0000-0000-000000000000}"/>
          </ac:picMkLst>
        </pc:picChg>
        <pc:picChg chg="del">
          <ac:chgData name="Filippo Uslenghi" userId="ae74d3ca-4836-4ff4-916a-56c4d6560c31" providerId="ADAL" clId="{8CBE1EBC-0FDC-5F4D-ACF6-FC52895DED19}" dt="2023-02-13T14:36:21.937" v="6" actId="478"/>
          <ac:picMkLst>
            <pc:docMk/>
            <pc:sldMk cId="0" sldId="264"/>
            <ac:picMk id="176"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
                <a:solidFill>
                  <a:schemeClr val="dk1"/>
                </a:solidFill>
              </a:rPr>
              <a:t>BCIs are systems that determines the functional intent directly from the brain activity.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fe3ae337fc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fe3ae337fc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fe3ae337fc_0_1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fe3ae337fc_0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fdfc20db7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fdfc20db7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solidFill>
                  <a:schemeClr val="dk1"/>
                </a:solidFill>
              </a:rPr>
              <a:t>Steady state visually evoked potentials (SSVEP) are signals that are natural responses to visual stimulation at specific frequencies. When the retina is excited by a visual stimulus ranging from 3.5 Hz to 75 Hz, the brain generates electrical activity at the same (or multiples of) frequency of the visual stimulus.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BCI is a system that determines the functional intent directly from the brain activity.</a:t>
            </a:r>
            <a:endParaRPr>
              <a:solidFill>
                <a:schemeClr val="dk1"/>
              </a:solidFill>
            </a:endParaRPr>
          </a:p>
          <a:p>
            <a:pPr marL="0" lvl="0" indent="0" algn="l" rtl="0">
              <a:spcBef>
                <a:spcPts val="0"/>
              </a:spcBef>
              <a:spcAft>
                <a:spcPts val="0"/>
              </a:spcAft>
              <a:buNone/>
            </a:pPr>
            <a:r>
              <a:rPr lang="it">
                <a:solidFill>
                  <a:schemeClr val="dk1"/>
                </a:solidFill>
              </a:rPr>
              <a:t>SSVEP-based BCI uses EEG signal to capture brain activity. To allow the user to make a choice on a task, the system will produce different visual stimuli, one for every option available. The user will need to look at the visual stimulus of his choice and the BCI will automatically know which pattern the user was looking at, thus executing his choice.</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fe0e05ed25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fe0e05ed2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dfc20db7a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dfc20db7a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fe0e05ed25_0_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fe0e05ed25_0_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fea7283ae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fea7283a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ea7283ae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ea7283ae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fe3ae337fc_0_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fe3ae337fc_0_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fe3ae337fc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fe3ae337fc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ayout personalizzato">
  <p:cSld name="AUTOLAYOUT_4">
    <p:bg>
      <p:bgPr>
        <a:solidFill>
          <a:srgbClr val="FFFFFF"/>
        </a:solidFill>
        <a:effectLst/>
      </p:bgPr>
    </p:bg>
    <p:spTree>
      <p:nvGrpSpPr>
        <p:cNvPr id="1" name="Shape 82"/>
        <p:cNvGrpSpPr/>
        <p:nvPr/>
      </p:nvGrpSpPr>
      <p:grpSpPr>
        <a:xfrm>
          <a:off x="0" y="0"/>
          <a:ext cx="0" cy="0"/>
          <a:chOff x="0" y="0"/>
          <a:chExt cx="0" cy="0"/>
        </a:xfrm>
      </p:grpSpPr>
      <p:sp>
        <p:nvSpPr>
          <p:cNvPr id="83" name="Google Shape;83;p13"/>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2140800" y="3781876"/>
            <a:ext cx="4862400" cy="124200"/>
          </a:xfrm>
          <a:prstGeom prst="rect">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2140800" y="1237413"/>
            <a:ext cx="4862400" cy="124200"/>
          </a:xfrm>
          <a:prstGeom prst="rect">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txBox="1">
            <a:spLocks noGrp="1"/>
          </p:cNvSpPr>
          <p:nvPr>
            <p:ph type="title"/>
          </p:nvPr>
        </p:nvSpPr>
        <p:spPr>
          <a:xfrm>
            <a:off x="2140800" y="1630500"/>
            <a:ext cx="4862400" cy="1882500"/>
          </a:xfrm>
          <a:prstGeom prst="rect">
            <a:avLst/>
          </a:prstGeom>
          <a:noFill/>
        </p:spPr>
        <p:txBody>
          <a:bodyPr spcFirstLastPara="1" wrap="square" lIns="91425" tIns="91425" rIns="91425" bIns="91425" anchor="ctr" anchorCtr="0">
            <a:normAutofit/>
          </a:bodyPr>
          <a:lstStyle>
            <a:lvl1pPr lvl="0" algn="ctr">
              <a:lnSpc>
                <a:spcPct val="100000"/>
              </a:lnSpc>
              <a:spcBef>
                <a:spcPts val="0"/>
              </a:spcBef>
              <a:spcAft>
                <a:spcPts val="0"/>
              </a:spcAft>
              <a:buClr>
                <a:srgbClr val="0D47A1"/>
              </a:buClr>
              <a:buSzPts val="4000"/>
              <a:buNone/>
              <a:defRPr sz="4000" b="1">
                <a:solidFill>
                  <a:srgbClr val="0D47A1"/>
                </a:solidFill>
              </a:defRPr>
            </a:lvl1pPr>
            <a:lvl2pPr lvl="1" algn="ctr">
              <a:lnSpc>
                <a:spcPct val="100000"/>
              </a:lnSpc>
              <a:spcBef>
                <a:spcPts val="0"/>
              </a:spcBef>
              <a:spcAft>
                <a:spcPts val="0"/>
              </a:spcAft>
              <a:buClr>
                <a:srgbClr val="0D47A1"/>
              </a:buClr>
              <a:buSzPts val="4000"/>
              <a:buNone/>
              <a:defRPr sz="4000" b="1">
                <a:solidFill>
                  <a:srgbClr val="0D47A1"/>
                </a:solidFill>
              </a:defRPr>
            </a:lvl2pPr>
            <a:lvl3pPr lvl="2" algn="ctr">
              <a:lnSpc>
                <a:spcPct val="100000"/>
              </a:lnSpc>
              <a:spcBef>
                <a:spcPts val="0"/>
              </a:spcBef>
              <a:spcAft>
                <a:spcPts val="0"/>
              </a:spcAft>
              <a:buClr>
                <a:srgbClr val="0D47A1"/>
              </a:buClr>
              <a:buSzPts val="4000"/>
              <a:buNone/>
              <a:defRPr sz="4000" b="1">
                <a:solidFill>
                  <a:srgbClr val="0D47A1"/>
                </a:solidFill>
              </a:defRPr>
            </a:lvl3pPr>
            <a:lvl4pPr lvl="3" algn="ctr">
              <a:lnSpc>
                <a:spcPct val="100000"/>
              </a:lnSpc>
              <a:spcBef>
                <a:spcPts val="0"/>
              </a:spcBef>
              <a:spcAft>
                <a:spcPts val="0"/>
              </a:spcAft>
              <a:buClr>
                <a:srgbClr val="0D47A1"/>
              </a:buClr>
              <a:buSzPts val="4000"/>
              <a:buNone/>
              <a:defRPr sz="4000" b="1">
                <a:solidFill>
                  <a:srgbClr val="0D47A1"/>
                </a:solidFill>
              </a:defRPr>
            </a:lvl4pPr>
            <a:lvl5pPr lvl="4" algn="ctr">
              <a:lnSpc>
                <a:spcPct val="100000"/>
              </a:lnSpc>
              <a:spcBef>
                <a:spcPts val="0"/>
              </a:spcBef>
              <a:spcAft>
                <a:spcPts val="0"/>
              </a:spcAft>
              <a:buClr>
                <a:srgbClr val="0D47A1"/>
              </a:buClr>
              <a:buSzPts val="4000"/>
              <a:buNone/>
              <a:defRPr sz="4000" b="1">
                <a:solidFill>
                  <a:srgbClr val="0D47A1"/>
                </a:solidFill>
              </a:defRPr>
            </a:lvl5pPr>
            <a:lvl6pPr lvl="5" algn="ctr">
              <a:lnSpc>
                <a:spcPct val="100000"/>
              </a:lnSpc>
              <a:spcBef>
                <a:spcPts val="0"/>
              </a:spcBef>
              <a:spcAft>
                <a:spcPts val="0"/>
              </a:spcAft>
              <a:buClr>
                <a:srgbClr val="0D47A1"/>
              </a:buClr>
              <a:buSzPts val="4000"/>
              <a:buNone/>
              <a:defRPr sz="4000" b="1">
                <a:solidFill>
                  <a:srgbClr val="0D47A1"/>
                </a:solidFill>
              </a:defRPr>
            </a:lvl6pPr>
            <a:lvl7pPr lvl="6" algn="ctr">
              <a:lnSpc>
                <a:spcPct val="100000"/>
              </a:lnSpc>
              <a:spcBef>
                <a:spcPts val="0"/>
              </a:spcBef>
              <a:spcAft>
                <a:spcPts val="0"/>
              </a:spcAft>
              <a:buClr>
                <a:srgbClr val="0D47A1"/>
              </a:buClr>
              <a:buSzPts val="4000"/>
              <a:buNone/>
              <a:defRPr sz="4000" b="1">
                <a:solidFill>
                  <a:srgbClr val="0D47A1"/>
                </a:solidFill>
              </a:defRPr>
            </a:lvl7pPr>
            <a:lvl8pPr lvl="7" algn="ctr">
              <a:lnSpc>
                <a:spcPct val="100000"/>
              </a:lnSpc>
              <a:spcBef>
                <a:spcPts val="0"/>
              </a:spcBef>
              <a:spcAft>
                <a:spcPts val="0"/>
              </a:spcAft>
              <a:buClr>
                <a:srgbClr val="0D47A1"/>
              </a:buClr>
              <a:buSzPts val="4000"/>
              <a:buNone/>
              <a:defRPr sz="4000" b="1">
                <a:solidFill>
                  <a:srgbClr val="0D47A1"/>
                </a:solidFill>
              </a:defRPr>
            </a:lvl8pPr>
            <a:lvl9pPr lvl="8" algn="ctr">
              <a:lnSpc>
                <a:spcPct val="100000"/>
              </a:lnSpc>
              <a:spcBef>
                <a:spcPts val="0"/>
              </a:spcBef>
              <a:spcAft>
                <a:spcPts val="0"/>
              </a:spcAft>
              <a:buClr>
                <a:srgbClr val="0D47A1"/>
              </a:buClr>
              <a:buSzPts val="4000"/>
              <a:buNone/>
              <a:defRPr sz="4000" b="1">
                <a:solidFill>
                  <a:srgbClr val="0D47A1"/>
                </a:solidFill>
              </a:defRPr>
            </a:lvl9pPr>
          </a:lstStyle>
          <a:p>
            <a:endParaRPr/>
          </a:p>
        </p:txBody>
      </p:sp>
      <p:sp>
        <p:nvSpPr>
          <p:cNvPr id="87" name="Google Shape;87;p13"/>
          <p:cNvSpPr txBox="1">
            <a:spLocks noGrp="1"/>
          </p:cNvSpPr>
          <p:nvPr>
            <p:ph type="sldNum" idx="12"/>
          </p:nvPr>
        </p:nvSpPr>
        <p:spPr>
          <a:xfrm>
            <a:off x="8497999" y="4688759"/>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0D47A1"/>
                </a:solidFill>
              </a:defRPr>
            </a:lvl1pPr>
            <a:lvl2pPr lvl="1" algn="r">
              <a:lnSpc>
                <a:spcPct val="100000"/>
              </a:lnSpc>
              <a:spcAft>
                <a:spcPts val="0"/>
              </a:spcAft>
              <a:buNone/>
              <a:defRPr sz="1000">
                <a:solidFill>
                  <a:srgbClr val="0D47A1"/>
                </a:solidFill>
              </a:defRPr>
            </a:lvl2pPr>
            <a:lvl3pPr lvl="2" algn="r">
              <a:lnSpc>
                <a:spcPct val="100000"/>
              </a:lnSpc>
              <a:spcAft>
                <a:spcPts val="0"/>
              </a:spcAft>
              <a:buNone/>
              <a:defRPr sz="1000">
                <a:solidFill>
                  <a:srgbClr val="0D47A1"/>
                </a:solidFill>
              </a:defRPr>
            </a:lvl3pPr>
            <a:lvl4pPr lvl="3" algn="r">
              <a:lnSpc>
                <a:spcPct val="100000"/>
              </a:lnSpc>
              <a:spcAft>
                <a:spcPts val="0"/>
              </a:spcAft>
              <a:buNone/>
              <a:defRPr sz="1000">
                <a:solidFill>
                  <a:srgbClr val="0D47A1"/>
                </a:solidFill>
              </a:defRPr>
            </a:lvl4pPr>
            <a:lvl5pPr lvl="4" algn="r">
              <a:lnSpc>
                <a:spcPct val="100000"/>
              </a:lnSpc>
              <a:spcAft>
                <a:spcPts val="0"/>
              </a:spcAft>
              <a:buNone/>
              <a:defRPr sz="1000">
                <a:solidFill>
                  <a:srgbClr val="0D47A1"/>
                </a:solidFill>
              </a:defRPr>
            </a:lvl5pPr>
            <a:lvl6pPr lvl="5" algn="r">
              <a:lnSpc>
                <a:spcPct val="100000"/>
              </a:lnSpc>
              <a:spcAft>
                <a:spcPts val="0"/>
              </a:spcAft>
              <a:buNone/>
              <a:defRPr sz="1000">
                <a:solidFill>
                  <a:srgbClr val="0D47A1"/>
                </a:solidFill>
              </a:defRPr>
            </a:lvl6pPr>
            <a:lvl7pPr lvl="6" algn="r">
              <a:lnSpc>
                <a:spcPct val="100000"/>
              </a:lnSpc>
              <a:spcAft>
                <a:spcPts val="0"/>
              </a:spcAft>
              <a:buNone/>
              <a:defRPr sz="1000">
                <a:solidFill>
                  <a:srgbClr val="0D47A1"/>
                </a:solidFill>
              </a:defRPr>
            </a:lvl7pPr>
            <a:lvl8pPr lvl="7" algn="r">
              <a:lnSpc>
                <a:spcPct val="100000"/>
              </a:lnSpc>
              <a:spcAft>
                <a:spcPts val="0"/>
              </a:spcAft>
              <a:buNone/>
              <a:defRPr sz="1000">
                <a:solidFill>
                  <a:srgbClr val="0D47A1"/>
                </a:solidFill>
              </a:defRPr>
            </a:lvl8pPr>
            <a:lvl9pPr lvl="8" algn="r">
              <a:lnSpc>
                <a:spcPct val="100000"/>
              </a:lnSpc>
              <a:spcAft>
                <a:spcPts val="0"/>
              </a:spcAft>
              <a:buNone/>
              <a:defRPr sz="1000">
                <a:solidFill>
                  <a:srgbClr val="0D47A1"/>
                </a:solidFill>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hyperlink" Target="http://setzner.com/avi-ssvep-dataset"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SSVEP classification for the development of a BCI</a:t>
            </a:r>
            <a:endParaRPr/>
          </a:p>
        </p:txBody>
      </p:sp>
      <p:sp>
        <p:nvSpPr>
          <p:cNvPr id="93" name="Google Shape;93;p14"/>
          <p:cNvSpPr txBox="1">
            <a:spLocks noGrp="1"/>
          </p:cNvSpPr>
          <p:nvPr>
            <p:ph type="subTitle" idx="1"/>
          </p:nvPr>
        </p:nvSpPr>
        <p:spPr>
          <a:xfrm>
            <a:off x="729625" y="3172900"/>
            <a:ext cx="7688100" cy="93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sz="1350"/>
              <a:t>A project for the course “Biomedical signal processing” (A.A. 2022/2023)</a:t>
            </a:r>
            <a:endParaRPr sz="1350"/>
          </a:p>
          <a:p>
            <a:pPr marL="0" lvl="0" indent="0" algn="l" rtl="0">
              <a:spcBef>
                <a:spcPts val="0"/>
              </a:spcBef>
              <a:spcAft>
                <a:spcPts val="0"/>
              </a:spcAft>
              <a:buNone/>
            </a:pPr>
            <a:endParaRPr sz="1350"/>
          </a:p>
          <a:p>
            <a:pPr marL="0" lvl="0" indent="0" algn="r" rtl="0">
              <a:spcBef>
                <a:spcPts val="0"/>
              </a:spcBef>
              <a:spcAft>
                <a:spcPts val="0"/>
              </a:spcAft>
              <a:buNone/>
            </a:pPr>
            <a:r>
              <a:rPr lang="it" sz="1350"/>
              <a:t>Filippo Uslenghi -  08307A</a:t>
            </a:r>
            <a:endParaRPr sz="135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66"/>
        <p:cNvGrpSpPr/>
        <p:nvPr/>
      </p:nvGrpSpPr>
      <p:grpSpPr>
        <a:xfrm>
          <a:off x="0" y="0"/>
          <a:ext cx="0" cy="0"/>
          <a:chOff x="0" y="0"/>
          <a:chExt cx="0" cy="0"/>
        </a:xfrm>
      </p:grpSpPr>
      <p:pic>
        <p:nvPicPr>
          <p:cNvPr id="167" name="Google Shape;167;p21"/>
          <p:cNvPicPr preferRelativeResize="0"/>
          <p:nvPr/>
        </p:nvPicPr>
        <p:blipFill>
          <a:blip r:embed="rId3">
            <a:alphaModFix/>
          </a:blip>
          <a:stretch>
            <a:fillRect/>
          </a:stretch>
        </p:blipFill>
        <p:spPr>
          <a:xfrm>
            <a:off x="0" y="0"/>
            <a:ext cx="9143997" cy="5143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4"/>
          <p:cNvSpPr txBox="1">
            <a:spLocks noGrp="1"/>
          </p:cNvSpPr>
          <p:nvPr>
            <p:ph type="title"/>
          </p:nvPr>
        </p:nvSpPr>
        <p:spPr>
          <a:xfrm>
            <a:off x="2140800" y="1630500"/>
            <a:ext cx="4862400" cy="18825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it"/>
              <a:t>Thank you for your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t"/>
              <a:t>What are SSVEPs and why do they matter?</a:t>
            </a:r>
            <a:endParaRPr/>
          </a:p>
        </p:txBody>
      </p:sp>
      <p:sp>
        <p:nvSpPr>
          <p:cNvPr id="99" name="Google Shape;99;p15"/>
          <p:cNvSpPr txBox="1">
            <a:spLocks noGrp="1"/>
          </p:cNvSpPr>
          <p:nvPr>
            <p:ph type="body" idx="1"/>
          </p:nvPr>
        </p:nvSpPr>
        <p:spPr>
          <a:xfrm>
            <a:off x="627639" y="1978442"/>
            <a:ext cx="2840100" cy="2240032"/>
          </a:xfrm>
          <a:prstGeom prst="rect">
            <a:avLst/>
          </a:prstGeom>
        </p:spPr>
        <p:txBody>
          <a:bodyPr spcFirstLastPara="1" wrap="square" lIns="91425" tIns="91425" rIns="91425" bIns="91425" anchor="t" anchorCtr="0">
            <a:normAutofit fontScale="92500" lnSpcReduction="10000"/>
          </a:bodyPr>
          <a:lstStyle/>
          <a:p>
            <a:pPr marL="457200" lvl="0" indent="-311150" algn="l" rtl="0">
              <a:spcBef>
                <a:spcPts val="0"/>
              </a:spcBef>
              <a:spcAft>
                <a:spcPts val="0"/>
              </a:spcAft>
              <a:buSzPts val="1300"/>
              <a:buChar char="●"/>
            </a:pPr>
            <a:r>
              <a:rPr lang="en-GB" dirty="0"/>
              <a:t>Steady state visually evoked potential</a:t>
            </a:r>
            <a:endParaRPr lang="it" dirty="0"/>
          </a:p>
          <a:p>
            <a:pPr marL="457200" lvl="0" indent="-311150" algn="l" rtl="0">
              <a:spcBef>
                <a:spcPts val="0"/>
              </a:spcBef>
              <a:spcAft>
                <a:spcPts val="0"/>
              </a:spcAft>
              <a:buSzPts val="1300"/>
              <a:buChar char="●"/>
            </a:pPr>
            <a:r>
              <a:rPr lang="it" dirty="0"/>
              <a:t>Electric signals originating in the occipital lobe</a:t>
            </a:r>
            <a:endParaRPr dirty="0"/>
          </a:p>
          <a:p>
            <a:pPr marL="457200" lvl="0" indent="-311150" algn="l" rtl="0">
              <a:spcBef>
                <a:spcPts val="0"/>
              </a:spcBef>
              <a:spcAft>
                <a:spcPts val="0"/>
              </a:spcAft>
              <a:buSzPts val="1300"/>
              <a:buChar char="●"/>
            </a:pPr>
            <a:r>
              <a:rPr lang="it" dirty="0"/>
              <a:t>Visual stimuli blinking at specific frequencies</a:t>
            </a:r>
            <a:endParaRPr dirty="0"/>
          </a:p>
          <a:p>
            <a:pPr marL="457200" lvl="0" indent="-311150" algn="l" rtl="0">
              <a:spcBef>
                <a:spcPts val="0"/>
              </a:spcBef>
              <a:spcAft>
                <a:spcPts val="0"/>
              </a:spcAft>
              <a:buSzPts val="1300"/>
              <a:buChar char="●"/>
            </a:pPr>
            <a:r>
              <a:rPr lang="it" dirty="0"/>
              <a:t>Same frequency (or multiples of) present in brain activity</a:t>
            </a:r>
            <a:endParaRPr dirty="0"/>
          </a:p>
          <a:p>
            <a:pPr marL="457200" lvl="0" indent="-311150" algn="l" rtl="0">
              <a:spcBef>
                <a:spcPts val="0"/>
              </a:spcBef>
              <a:spcAft>
                <a:spcPts val="0"/>
              </a:spcAft>
              <a:buSzPts val="1300"/>
              <a:buChar char="●"/>
            </a:pPr>
            <a:r>
              <a:rPr lang="it" dirty="0"/>
              <a:t>BCI based on SSVEP signals collected using EEG</a:t>
            </a:r>
            <a:endParaRPr dirty="0"/>
          </a:p>
        </p:txBody>
      </p:sp>
      <p:pic>
        <p:nvPicPr>
          <p:cNvPr id="100" name="Google Shape;100;p15"/>
          <p:cNvPicPr preferRelativeResize="0"/>
          <p:nvPr/>
        </p:nvPicPr>
        <p:blipFill rotWithShape="1">
          <a:blip r:embed="rId3">
            <a:alphaModFix/>
          </a:blip>
          <a:srcRect l="73899"/>
          <a:stretch/>
        </p:blipFill>
        <p:spPr>
          <a:xfrm>
            <a:off x="7760948" y="1891825"/>
            <a:ext cx="1383050" cy="2139600"/>
          </a:xfrm>
          <a:prstGeom prst="rect">
            <a:avLst/>
          </a:prstGeom>
          <a:noFill/>
          <a:ln>
            <a:noFill/>
          </a:ln>
        </p:spPr>
      </p:pic>
      <p:pic>
        <p:nvPicPr>
          <p:cNvPr id="101" name="Google Shape;101;p15"/>
          <p:cNvPicPr preferRelativeResize="0"/>
          <p:nvPr/>
        </p:nvPicPr>
        <p:blipFill rotWithShape="1">
          <a:blip r:embed="rId4">
            <a:alphaModFix/>
          </a:blip>
          <a:srcRect l="9341" t="3886" r="7842" b="5088"/>
          <a:stretch/>
        </p:blipFill>
        <p:spPr>
          <a:xfrm>
            <a:off x="3393089" y="1934675"/>
            <a:ext cx="4405509" cy="2139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t"/>
              <a:t>Methodology</a:t>
            </a:r>
            <a:endParaRPr/>
          </a:p>
        </p:txBody>
      </p:sp>
      <p:cxnSp>
        <p:nvCxnSpPr>
          <p:cNvPr id="107" name="Google Shape;107;p16"/>
          <p:cNvCxnSpPr>
            <a:stCxn id="108" idx="6"/>
            <a:endCxn id="109" idx="2"/>
          </p:cNvCxnSpPr>
          <p:nvPr/>
        </p:nvCxnSpPr>
        <p:spPr>
          <a:xfrm>
            <a:off x="1544213" y="2411550"/>
            <a:ext cx="882900" cy="600"/>
          </a:xfrm>
          <a:prstGeom prst="bentConnector3">
            <a:avLst>
              <a:gd name="adj1" fmla="val 49999"/>
            </a:avLst>
          </a:prstGeom>
          <a:noFill/>
          <a:ln w="9525" cap="flat" cmpd="sng">
            <a:solidFill>
              <a:srgbClr val="C2C2C2"/>
            </a:solidFill>
            <a:prstDash val="solid"/>
            <a:round/>
            <a:headEnd type="none" w="sm" len="sm"/>
            <a:tailEnd type="none" w="sm" len="sm"/>
          </a:ln>
        </p:spPr>
      </p:cxnSp>
      <p:cxnSp>
        <p:nvCxnSpPr>
          <p:cNvPr id="110" name="Google Shape;110;p16"/>
          <p:cNvCxnSpPr>
            <a:stCxn id="111" idx="3"/>
            <a:endCxn id="112" idx="2"/>
          </p:cNvCxnSpPr>
          <p:nvPr/>
        </p:nvCxnSpPr>
        <p:spPr>
          <a:xfrm>
            <a:off x="3961477" y="2411550"/>
            <a:ext cx="687600" cy="600"/>
          </a:xfrm>
          <a:prstGeom prst="bentConnector3">
            <a:avLst>
              <a:gd name="adj1" fmla="val 49994"/>
            </a:avLst>
          </a:prstGeom>
          <a:noFill/>
          <a:ln w="9525" cap="flat" cmpd="sng">
            <a:solidFill>
              <a:srgbClr val="C2C2C2"/>
            </a:solidFill>
            <a:prstDash val="solid"/>
            <a:round/>
            <a:headEnd type="none" w="sm" len="sm"/>
            <a:tailEnd type="none" w="sm" len="sm"/>
          </a:ln>
        </p:spPr>
      </p:cxnSp>
      <p:grpSp>
        <p:nvGrpSpPr>
          <p:cNvPr id="113" name="Google Shape;113;p16"/>
          <p:cNvGrpSpPr/>
          <p:nvPr/>
        </p:nvGrpSpPr>
        <p:grpSpPr>
          <a:xfrm>
            <a:off x="4648992" y="2252550"/>
            <a:ext cx="1307000" cy="319200"/>
            <a:chOff x="5592550" y="1018950"/>
            <a:chExt cx="1155308" cy="319200"/>
          </a:xfrm>
        </p:grpSpPr>
        <p:sp>
          <p:nvSpPr>
            <p:cNvPr id="114" name="Google Shape;114;p16"/>
            <p:cNvSpPr/>
            <p:nvPr/>
          </p:nvSpPr>
          <p:spPr>
            <a:xfrm>
              <a:off x="5766558" y="1018950"/>
              <a:ext cx="981300" cy="319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rgbClr val="3D3D3D"/>
                  </a:solidFill>
                  <a:latin typeface="Roboto"/>
                  <a:ea typeface="Roboto"/>
                  <a:cs typeface="Roboto"/>
                  <a:sym typeface="Roboto"/>
                </a:rPr>
                <a:t>Parameter optimization</a:t>
              </a:r>
              <a:endParaRPr sz="1100">
                <a:solidFill>
                  <a:srgbClr val="3D3D3D"/>
                </a:solidFill>
                <a:latin typeface="Roboto"/>
                <a:ea typeface="Roboto"/>
                <a:cs typeface="Roboto"/>
                <a:sym typeface="Roboto"/>
              </a:endParaRPr>
            </a:p>
          </p:txBody>
        </p:sp>
        <p:sp>
          <p:nvSpPr>
            <p:cNvPr id="112" name="Google Shape;112;p16"/>
            <p:cNvSpPr/>
            <p:nvPr/>
          </p:nvSpPr>
          <p:spPr>
            <a:xfrm>
              <a:off x="5592550" y="1091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6"/>
          <p:cNvGrpSpPr/>
          <p:nvPr/>
        </p:nvGrpSpPr>
        <p:grpSpPr>
          <a:xfrm>
            <a:off x="2427094" y="2251950"/>
            <a:ext cx="1534382" cy="319200"/>
            <a:chOff x="3650050" y="1476150"/>
            <a:chExt cx="1356300" cy="319200"/>
          </a:xfrm>
        </p:grpSpPr>
        <p:sp>
          <p:nvSpPr>
            <p:cNvPr id="111" name="Google Shape;111;p16"/>
            <p:cNvSpPr/>
            <p:nvPr/>
          </p:nvSpPr>
          <p:spPr>
            <a:xfrm>
              <a:off x="3824050" y="1476150"/>
              <a:ext cx="1182300" cy="319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rgbClr val="3D3D3D"/>
                  </a:solidFill>
                  <a:latin typeface="Roboto"/>
                  <a:ea typeface="Roboto"/>
                  <a:cs typeface="Roboto"/>
                  <a:sym typeface="Roboto"/>
                </a:rPr>
                <a:t>Feature extraction</a:t>
              </a:r>
              <a:endParaRPr sz="1100">
                <a:solidFill>
                  <a:srgbClr val="3D3D3D"/>
                </a:solidFill>
                <a:latin typeface="Roboto"/>
                <a:ea typeface="Roboto"/>
                <a:cs typeface="Roboto"/>
                <a:sym typeface="Roboto"/>
              </a:endParaRPr>
            </a:p>
          </p:txBody>
        </p:sp>
        <p:sp>
          <p:nvSpPr>
            <p:cNvPr id="109" name="Google Shape;109;p16"/>
            <p:cNvSpPr/>
            <p:nvPr/>
          </p:nvSpPr>
          <p:spPr>
            <a:xfrm>
              <a:off x="3650050" y="1548750"/>
              <a:ext cx="174000" cy="174000"/>
            </a:xfrm>
            <a:prstGeom prst="ellipse">
              <a:avLst/>
            </a:prstGeom>
            <a:solidFill>
              <a:srgbClr val="4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16"/>
          <p:cNvGrpSpPr/>
          <p:nvPr/>
        </p:nvGrpSpPr>
        <p:grpSpPr>
          <a:xfrm>
            <a:off x="540575" y="2251950"/>
            <a:ext cx="1003638" cy="319200"/>
            <a:chOff x="1955387" y="2412150"/>
            <a:chExt cx="1003638" cy="319200"/>
          </a:xfrm>
        </p:grpSpPr>
        <p:sp>
          <p:nvSpPr>
            <p:cNvPr id="117" name="Google Shape;117;p16"/>
            <p:cNvSpPr/>
            <p:nvPr/>
          </p:nvSpPr>
          <p:spPr>
            <a:xfrm>
              <a:off x="1955387" y="2412150"/>
              <a:ext cx="823800" cy="319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rgbClr val="3D3D3D"/>
                  </a:solidFill>
                  <a:latin typeface="Roboto"/>
                  <a:ea typeface="Roboto"/>
                  <a:cs typeface="Roboto"/>
                  <a:sym typeface="Roboto"/>
                </a:rPr>
                <a:t>Data collection</a:t>
              </a:r>
              <a:endParaRPr sz="1100">
                <a:solidFill>
                  <a:srgbClr val="3D3D3D"/>
                </a:solidFill>
                <a:latin typeface="Roboto"/>
                <a:ea typeface="Roboto"/>
                <a:cs typeface="Roboto"/>
                <a:sym typeface="Roboto"/>
              </a:endParaRPr>
            </a:p>
          </p:txBody>
        </p:sp>
        <p:sp>
          <p:nvSpPr>
            <p:cNvPr id="108" name="Google Shape;108;p16"/>
            <p:cNvSpPr/>
            <p:nvPr/>
          </p:nvSpPr>
          <p:spPr>
            <a:xfrm>
              <a:off x="2785025" y="2484750"/>
              <a:ext cx="174000" cy="174000"/>
            </a:xfrm>
            <a:prstGeom prst="ellipse">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 name="Google Shape;118;p16"/>
          <p:cNvCxnSpPr>
            <a:stCxn id="114" idx="3"/>
            <a:endCxn id="119" idx="2"/>
          </p:cNvCxnSpPr>
          <p:nvPr/>
        </p:nvCxnSpPr>
        <p:spPr>
          <a:xfrm rot="10800000" flipH="1">
            <a:off x="5955992" y="2411550"/>
            <a:ext cx="823800" cy="600"/>
          </a:xfrm>
          <a:prstGeom prst="bentConnector3">
            <a:avLst>
              <a:gd name="adj1" fmla="val 49994"/>
            </a:avLst>
          </a:prstGeom>
          <a:noFill/>
          <a:ln w="9525" cap="flat" cmpd="sng">
            <a:solidFill>
              <a:srgbClr val="C2C2C2"/>
            </a:solidFill>
            <a:prstDash val="solid"/>
            <a:round/>
            <a:headEnd type="none" w="sm" len="sm"/>
            <a:tailEnd type="none" w="sm" len="sm"/>
          </a:ln>
        </p:spPr>
      </p:cxnSp>
      <p:grpSp>
        <p:nvGrpSpPr>
          <p:cNvPr id="120" name="Google Shape;120;p16"/>
          <p:cNvGrpSpPr/>
          <p:nvPr/>
        </p:nvGrpSpPr>
        <p:grpSpPr>
          <a:xfrm>
            <a:off x="6779688" y="2251938"/>
            <a:ext cx="1708500" cy="319200"/>
            <a:chOff x="5592550" y="2890950"/>
            <a:chExt cx="1708500" cy="319200"/>
          </a:xfrm>
        </p:grpSpPr>
        <p:sp>
          <p:nvSpPr>
            <p:cNvPr id="121" name="Google Shape;121;p16"/>
            <p:cNvSpPr/>
            <p:nvPr/>
          </p:nvSpPr>
          <p:spPr>
            <a:xfrm>
              <a:off x="5766550" y="2890950"/>
              <a:ext cx="1534500" cy="319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rgbClr val="3D3D3D"/>
                  </a:solidFill>
                  <a:latin typeface="Roboto"/>
                  <a:ea typeface="Roboto"/>
                  <a:cs typeface="Roboto"/>
                  <a:sym typeface="Roboto"/>
                </a:rPr>
                <a:t>Classification with decision tree</a:t>
              </a:r>
              <a:endParaRPr sz="1100">
                <a:solidFill>
                  <a:srgbClr val="3D3D3D"/>
                </a:solidFill>
                <a:latin typeface="Roboto"/>
                <a:ea typeface="Roboto"/>
                <a:cs typeface="Roboto"/>
                <a:sym typeface="Roboto"/>
              </a:endParaRPr>
            </a:p>
          </p:txBody>
        </p:sp>
        <p:sp>
          <p:nvSpPr>
            <p:cNvPr id="119" name="Google Shape;119;p16"/>
            <p:cNvSpPr/>
            <p:nvPr/>
          </p:nvSpPr>
          <p:spPr>
            <a:xfrm>
              <a:off x="5592550" y="2963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 name="Google Shape;122;p16"/>
          <p:cNvPicPr preferRelativeResize="0"/>
          <p:nvPr/>
        </p:nvPicPr>
        <p:blipFill rotWithShape="1">
          <a:blip r:embed="rId3">
            <a:alphaModFix/>
          </a:blip>
          <a:srcRect r="6261"/>
          <a:stretch/>
        </p:blipFill>
        <p:spPr>
          <a:xfrm>
            <a:off x="117075" y="2878225"/>
            <a:ext cx="2037750" cy="1630400"/>
          </a:xfrm>
          <a:prstGeom prst="rect">
            <a:avLst/>
          </a:prstGeom>
          <a:noFill/>
          <a:ln>
            <a:noFill/>
          </a:ln>
        </p:spPr>
      </p:pic>
      <p:pic>
        <p:nvPicPr>
          <p:cNvPr id="123" name="Google Shape;123;p16"/>
          <p:cNvPicPr preferRelativeResize="0"/>
          <p:nvPr/>
        </p:nvPicPr>
        <p:blipFill rotWithShape="1">
          <a:blip r:embed="rId4">
            <a:alphaModFix/>
          </a:blip>
          <a:srcRect l="8994" r="6709"/>
          <a:stretch/>
        </p:blipFill>
        <p:spPr>
          <a:xfrm>
            <a:off x="2319800" y="2883775"/>
            <a:ext cx="1819975" cy="1619299"/>
          </a:xfrm>
          <a:prstGeom prst="rect">
            <a:avLst/>
          </a:prstGeom>
          <a:noFill/>
          <a:ln>
            <a:noFill/>
          </a:ln>
        </p:spPr>
      </p:pic>
      <p:pic>
        <p:nvPicPr>
          <p:cNvPr id="124" name="Google Shape;124;p16"/>
          <p:cNvPicPr preferRelativeResize="0"/>
          <p:nvPr/>
        </p:nvPicPr>
        <p:blipFill>
          <a:blip r:embed="rId5">
            <a:alphaModFix/>
          </a:blip>
          <a:stretch>
            <a:fillRect/>
          </a:stretch>
        </p:blipFill>
        <p:spPr>
          <a:xfrm>
            <a:off x="4284749" y="2970450"/>
            <a:ext cx="1964951" cy="1532635"/>
          </a:xfrm>
          <a:prstGeom prst="rect">
            <a:avLst/>
          </a:prstGeom>
          <a:noFill/>
          <a:ln>
            <a:noFill/>
          </a:ln>
        </p:spPr>
      </p:pic>
      <p:pic>
        <p:nvPicPr>
          <p:cNvPr id="125" name="Google Shape;125;p16"/>
          <p:cNvPicPr preferRelativeResize="0"/>
          <p:nvPr/>
        </p:nvPicPr>
        <p:blipFill>
          <a:blip r:embed="rId6">
            <a:alphaModFix/>
          </a:blip>
          <a:stretch>
            <a:fillRect/>
          </a:stretch>
        </p:blipFill>
        <p:spPr>
          <a:xfrm>
            <a:off x="6498285" y="2927112"/>
            <a:ext cx="2271340" cy="1532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7"/>
          <p:cNvSpPr txBox="1">
            <a:spLocks noGrp="1"/>
          </p:cNvSpPr>
          <p:nvPr>
            <p:ph type="title"/>
          </p:nvPr>
        </p:nvSpPr>
        <p:spPr>
          <a:xfrm>
            <a:off x="730000" y="1318650"/>
            <a:ext cx="3300900" cy="632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Data collection</a:t>
            </a:r>
            <a:endParaRPr/>
          </a:p>
        </p:txBody>
      </p:sp>
      <p:sp>
        <p:nvSpPr>
          <p:cNvPr id="131" name="Google Shape;131;p17"/>
          <p:cNvSpPr txBox="1">
            <a:spLocks noGrp="1"/>
          </p:cNvSpPr>
          <p:nvPr>
            <p:ph type="body" idx="1"/>
          </p:nvPr>
        </p:nvSpPr>
        <p:spPr>
          <a:xfrm>
            <a:off x="721225" y="2107475"/>
            <a:ext cx="2694900" cy="22719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it"/>
              <a:t>BITalino (r)evolution Board</a:t>
            </a:r>
            <a:endParaRPr/>
          </a:p>
          <a:p>
            <a:pPr marL="457200" lvl="0" indent="-311150" algn="l" rtl="0">
              <a:spcBef>
                <a:spcPts val="0"/>
              </a:spcBef>
              <a:spcAft>
                <a:spcPts val="0"/>
              </a:spcAft>
              <a:buSzPts val="1300"/>
              <a:buChar char="●"/>
            </a:pPr>
            <a:r>
              <a:rPr lang="it"/>
              <a:t>Bipolar, single channel EEG</a:t>
            </a:r>
            <a:endParaRPr/>
          </a:p>
          <a:p>
            <a:pPr marL="457200" lvl="0" indent="-311150" algn="l" rtl="0">
              <a:spcBef>
                <a:spcPts val="0"/>
              </a:spcBef>
              <a:spcAft>
                <a:spcPts val="0"/>
              </a:spcAft>
              <a:buSzPts val="1300"/>
              <a:buChar char="●"/>
            </a:pPr>
            <a:r>
              <a:rPr lang="it"/>
              <a:t>International 10-20 system</a:t>
            </a:r>
            <a:endParaRPr/>
          </a:p>
          <a:p>
            <a:pPr marL="457200" lvl="0" indent="-311150" algn="l" rtl="0">
              <a:spcBef>
                <a:spcPts val="0"/>
              </a:spcBef>
              <a:spcAft>
                <a:spcPts val="0"/>
              </a:spcAft>
              <a:buSzPts val="1300"/>
              <a:buChar char="●"/>
            </a:pPr>
            <a:r>
              <a:rPr lang="it"/>
              <a:t>(+) O1, (-) Cz, (⏚) mastoid</a:t>
            </a:r>
            <a:endParaRPr/>
          </a:p>
          <a:p>
            <a:pPr marL="457200" lvl="0" indent="-311150" algn="l" rtl="0">
              <a:spcBef>
                <a:spcPts val="0"/>
              </a:spcBef>
              <a:spcAft>
                <a:spcPts val="0"/>
              </a:spcAft>
              <a:buSzPts val="1300"/>
              <a:buChar char="●"/>
            </a:pPr>
            <a:r>
              <a:rPr lang="it"/>
              <a:t>15 recordings of ~30 seconds</a:t>
            </a:r>
            <a:endParaRPr/>
          </a:p>
          <a:p>
            <a:pPr marL="457200" lvl="0" indent="-311150" algn="l" rtl="0">
              <a:spcBef>
                <a:spcPts val="0"/>
              </a:spcBef>
              <a:spcAft>
                <a:spcPts val="0"/>
              </a:spcAft>
              <a:buSzPts val="1300"/>
              <a:buChar char="●"/>
            </a:pPr>
            <a:r>
              <a:rPr lang="it"/>
              <a:t>Light blinking at 6 Hz and 7.4 Hz, plus no stimulus at all</a:t>
            </a:r>
            <a:endParaRPr/>
          </a:p>
        </p:txBody>
      </p:sp>
      <p:pic>
        <p:nvPicPr>
          <p:cNvPr id="132" name="Google Shape;132;p17"/>
          <p:cNvPicPr preferRelativeResize="0"/>
          <p:nvPr/>
        </p:nvPicPr>
        <p:blipFill rotWithShape="1">
          <a:blip r:embed="rId3">
            <a:alphaModFix/>
          </a:blip>
          <a:srcRect l="12193" t="5964" r="12771" b="8221"/>
          <a:stretch/>
        </p:blipFill>
        <p:spPr>
          <a:xfrm rot="-5400000">
            <a:off x="4155324" y="195100"/>
            <a:ext cx="1888301" cy="2879498"/>
          </a:xfrm>
          <a:prstGeom prst="rect">
            <a:avLst/>
          </a:prstGeom>
          <a:noFill/>
          <a:ln>
            <a:noFill/>
          </a:ln>
        </p:spPr>
      </p:pic>
      <p:pic>
        <p:nvPicPr>
          <p:cNvPr id="133" name="Google Shape;133;p17"/>
          <p:cNvPicPr preferRelativeResize="0"/>
          <p:nvPr/>
        </p:nvPicPr>
        <p:blipFill rotWithShape="1">
          <a:blip r:embed="rId4">
            <a:alphaModFix/>
          </a:blip>
          <a:srcRect l="5829" t="11715" r="21390"/>
          <a:stretch/>
        </p:blipFill>
        <p:spPr>
          <a:xfrm>
            <a:off x="6782825" y="872825"/>
            <a:ext cx="2100925" cy="3397827"/>
          </a:xfrm>
          <a:prstGeom prst="rect">
            <a:avLst/>
          </a:prstGeom>
          <a:noFill/>
          <a:ln>
            <a:noFill/>
          </a:ln>
        </p:spPr>
      </p:pic>
      <p:pic>
        <p:nvPicPr>
          <p:cNvPr id="134" name="Google Shape;134;p17"/>
          <p:cNvPicPr preferRelativeResize="0"/>
          <p:nvPr/>
        </p:nvPicPr>
        <p:blipFill>
          <a:blip r:embed="rId5">
            <a:alphaModFix/>
          </a:blip>
          <a:stretch>
            <a:fillRect/>
          </a:stretch>
        </p:blipFill>
        <p:spPr>
          <a:xfrm>
            <a:off x="3970413" y="2781300"/>
            <a:ext cx="2258125" cy="2209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8"/>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Feature extraction</a:t>
            </a:r>
            <a:endParaRPr/>
          </a:p>
        </p:txBody>
      </p:sp>
      <p:sp>
        <p:nvSpPr>
          <p:cNvPr id="140" name="Google Shape;140;p18"/>
          <p:cNvSpPr txBox="1">
            <a:spLocks noGrp="1"/>
          </p:cNvSpPr>
          <p:nvPr>
            <p:ph type="body" idx="1"/>
          </p:nvPr>
        </p:nvSpPr>
        <p:spPr>
          <a:xfrm>
            <a:off x="730000" y="2148800"/>
            <a:ext cx="3636300" cy="2313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it" dirty="0"/>
              <a:t>Maximum value </a:t>
            </a:r>
            <a:r>
              <a:rPr lang="it"/>
              <a:t>of DFT </a:t>
            </a:r>
            <a:r>
              <a:rPr lang="it" dirty="0"/>
              <a:t>around the frequencies of interest</a:t>
            </a:r>
            <a:endParaRPr dirty="0"/>
          </a:p>
          <a:p>
            <a:pPr marL="914400" lvl="1" indent="-298450" algn="l" rtl="0">
              <a:spcBef>
                <a:spcPts val="0"/>
              </a:spcBef>
              <a:spcAft>
                <a:spcPts val="0"/>
              </a:spcAft>
              <a:buSzPts val="1100"/>
              <a:buChar char="○"/>
            </a:pPr>
            <a:r>
              <a:rPr lang="it" dirty="0"/>
              <a:t>6 Hz and 7.4 Hz</a:t>
            </a:r>
            <a:endParaRPr dirty="0"/>
          </a:p>
          <a:p>
            <a:pPr marL="457200" lvl="0" indent="-311150" algn="l" rtl="0">
              <a:spcBef>
                <a:spcPts val="0"/>
              </a:spcBef>
              <a:spcAft>
                <a:spcPts val="0"/>
              </a:spcAft>
              <a:buSzPts val="1300"/>
              <a:buChar char="●"/>
            </a:pPr>
            <a:r>
              <a:rPr lang="it" dirty="0"/>
              <a:t>Parameters considered:</a:t>
            </a:r>
            <a:endParaRPr dirty="0"/>
          </a:p>
          <a:p>
            <a:pPr marL="914400" lvl="1" indent="-298450" algn="l" rtl="0">
              <a:spcBef>
                <a:spcPts val="0"/>
              </a:spcBef>
              <a:spcAft>
                <a:spcPts val="0"/>
              </a:spcAft>
              <a:buSzPts val="1100"/>
              <a:buChar char="○"/>
            </a:pPr>
            <a:r>
              <a:rPr lang="it" sz="1100" dirty="0"/>
              <a:t>Frequency range </a:t>
            </a:r>
            <a:endParaRPr sz="1100" dirty="0"/>
          </a:p>
          <a:p>
            <a:pPr marL="1371600" lvl="2" indent="-298450" algn="l" rtl="0">
              <a:spcBef>
                <a:spcPts val="0"/>
              </a:spcBef>
              <a:spcAft>
                <a:spcPts val="0"/>
              </a:spcAft>
              <a:buSzPts val="1100"/>
              <a:buChar char="■"/>
            </a:pPr>
            <a:r>
              <a:rPr lang="it" dirty="0"/>
              <a:t>0.05/0.1/0.2/0.3/0.4 Hz</a:t>
            </a:r>
            <a:endParaRPr dirty="0"/>
          </a:p>
          <a:p>
            <a:pPr marL="914400" lvl="1" indent="-298450" algn="l" rtl="0">
              <a:spcBef>
                <a:spcPts val="0"/>
              </a:spcBef>
              <a:spcAft>
                <a:spcPts val="0"/>
              </a:spcAft>
              <a:buSzPts val="1100"/>
              <a:buChar char="○"/>
            </a:pPr>
            <a:r>
              <a:rPr lang="it" dirty="0"/>
              <a:t>Window length</a:t>
            </a:r>
            <a:endParaRPr dirty="0"/>
          </a:p>
          <a:p>
            <a:pPr marL="1371600" lvl="2" indent="-298450" algn="l" rtl="0">
              <a:spcBef>
                <a:spcPts val="0"/>
              </a:spcBef>
              <a:spcAft>
                <a:spcPts val="0"/>
              </a:spcAft>
              <a:buSzPts val="1100"/>
              <a:buChar char="■"/>
            </a:pPr>
            <a:r>
              <a:rPr lang="it" dirty="0"/>
              <a:t>1/2/3/4/5 seconds</a:t>
            </a:r>
            <a:endParaRPr dirty="0"/>
          </a:p>
          <a:p>
            <a:pPr marL="457200" lvl="0" indent="-311150" algn="l" rtl="0">
              <a:spcBef>
                <a:spcPts val="0"/>
              </a:spcBef>
              <a:spcAft>
                <a:spcPts val="0"/>
              </a:spcAft>
              <a:buSzPts val="1300"/>
              <a:buChar char="●"/>
            </a:pPr>
            <a:r>
              <a:rPr lang="it" dirty="0"/>
              <a:t>[X,Y] for every configuration of parameters</a:t>
            </a:r>
            <a:endParaRPr dirty="0"/>
          </a:p>
        </p:txBody>
      </p:sp>
      <p:pic>
        <p:nvPicPr>
          <p:cNvPr id="141" name="Google Shape;141;p18"/>
          <p:cNvPicPr preferRelativeResize="0"/>
          <p:nvPr/>
        </p:nvPicPr>
        <p:blipFill rotWithShape="1">
          <a:blip r:embed="rId3">
            <a:alphaModFix/>
          </a:blip>
          <a:srcRect l="6635" t="1836" r="7527" b="6327"/>
          <a:stretch/>
        </p:blipFill>
        <p:spPr>
          <a:xfrm>
            <a:off x="3967350" y="1029325"/>
            <a:ext cx="4941600" cy="3964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a:spLocks noGrp="1"/>
          </p:cNvSpPr>
          <p:nvPr>
            <p:ph type="body" idx="1"/>
          </p:nvPr>
        </p:nvSpPr>
        <p:spPr>
          <a:xfrm>
            <a:off x="730000" y="2354450"/>
            <a:ext cx="3300900" cy="1597500"/>
          </a:xfrm>
          <a:prstGeom prst="rect">
            <a:avLst/>
          </a:prstGeom>
        </p:spPr>
        <p:txBody>
          <a:bodyPr spcFirstLastPara="1" wrap="square" lIns="91425" tIns="91425" rIns="91425" bIns="91425" anchor="t" anchorCtr="0">
            <a:normAutofit lnSpcReduction="10000"/>
          </a:bodyPr>
          <a:lstStyle/>
          <a:p>
            <a:pPr marL="457200" lvl="0" indent="-311150" algn="l" rtl="0">
              <a:spcBef>
                <a:spcPts val="0"/>
              </a:spcBef>
              <a:spcAft>
                <a:spcPts val="0"/>
              </a:spcAft>
              <a:buSzPts val="1300"/>
              <a:buChar char="●"/>
            </a:pPr>
            <a:r>
              <a:rPr lang="it"/>
              <a:t>ROC curve</a:t>
            </a:r>
            <a:endParaRPr/>
          </a:p>
          <a:p>
            <a:pPr marL="457200" lvl="0" indent="-311150" algn="l" rtl="0">
              <a:spcBef>
                <a:spcPts val="0"/>
              </a:spcBef>
              <a:spcAft>
                <a:spcPts val="0"/>
              </a:spcAft>
              <a:buSzPts val="1300"/>
              <a:buChar char="●"/>
            </a:pPr>
            <a:r>
              <a:rPr lang="it"/>
              <a:t>For each combination of window length and frequency range</a:t>
            </a:r>
            <a:endParaRPr/>
          </a:p>
          <a:p>
            <a:pPr marL="457200" lvl="0" indent="-311150" algn="l" rtl="0">
              <a:spcBef>
                <a:spcPts val="0"/>
              </a:spcBef>
              <a:spcAft>
                <a:spcPts val="0"/>
              </a:spcAft>
              <a:buSzPts val="1300"/>
              <a:buChar char="●"/>
            </a:pPr>
            <a:r>
              <a:rPr lang="it"/>
              <a:t>One vs All</a:t>
            </a:r>
            <a:endParaRPr/>
          </a:p>
          <a:p>
            <a:pPr marL="914400" lvl="1" indent="-298450" algn="l" rtl="0">
              <a:spcBef>
                <a:spcPts val="0"/>
              </a:spcBef>
              <a:spcAft>
                <a:spcPts val="0"/>
              </a:spcAft>
              <a:buSzPts val="1100"/>
              <a:buChar char="○"/>
            </a:pPr>
            <a:r>
              <a:rPr lang="it"/>
              <a:t>6 Hz vs all</a:t>
            </a:r>
            <a:endParaRPr/>
          </a:p>
          <a:p>
            <a:pPr marL="914400" lvl="1" indent="-298450" algn="l" rtl="0">
              <a:spcBef>
                <a:spcPts val="0"/>
              </a:spcBef>
              <a:spcAft>
                <a:spcPts val="0"/>
              </a:spcAft>
              <a:buSzPts val="1100"/>
              <a:buChar char="○"/>
            </a:pPr>
            <a:r>
              <a:rPr lang="it"/>
              <a:t>7.4 Hz vs all</a:t>
            </a:r>
            <a:endParaRPr/>
          </a:p>
          <a:p>
            <a:pPr marL="457200" lvl="0" indent="-311150" algn="l" rtl="0">
              <a:lnSpc>
                <a:spcPct val="115000"/>
              </a:lnSpc>
              <a:spcBef>
                <a:spcPts val="0"/>
              </a:spcBef>
              <a:spcAft>
                <a:spcPts val="0"/>
              </a:spcAft>
              <a:buSzPts val="1300"/>
              <a:buChar char="●"/>
            </a:pPr>
            <a:r>
              <a:rPr lang="it" sz="1200"/>
              <a:t>Balanced Tpr:Fpr</a:t>
            </a:r>
            <a:endParaRPr/>
          </a:p>
        </p:txBody>
      </p:sp>
      <p:sp>
        <p:nvSpPr>
          <p:cNvPr id="147" name="Google Shape;147;p1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Setting the threshold</a:t>
            </a:r>
            <a:endParaRPr/>
          </a:p>
        </p:txBody>
      </p:sp>
      <p:pic>
        <p:nvPicPr>
          <p:cNvPr id="148" name="Google Shape;148;p19"/>
          <p:cNvPicPr preferRelativeResize="0"/>
          <p:nvPr/>
        </p:nvPicPr>
        <p:blipFill>
          <a:blip r:embed="rId3">
            <a:alphaModFix/>
          </a:blip>
          <a:stretch>
            <a:fillRect/>
          </a:stretch>
        </p:blipFill>
        <p:spPr>
          <a:xfrm>
            <a:off x="3783275" y="3055425"/>
            <a:ext cx="2468225" cy="1275261"/>
          </a:xfrm>
          <a:prstGeom prst="rect">
            <a:avLst/>
          </a:prstGeom>
          <a:noFill/>
          <a:ln>
            <a:noFill/>
          </a:ln>
        </p:spPr>
      </p:pic>
      <p:pic>
        <p:nvPicPr>
          <p:cNvPr id="149" name="Google Shape;149;p19"/>
          <p:cNvPicPr preferRelativeResize="0"/>
          <p:nvPr/>
        </p:nvPicPr>
        <p:blipFill>
          <a:blip r:embed="rId4">
            <a:alphaModFix/>
          </a:blip>
          <a:stretch>
            <a:fillRect/>
          </a:stretch>
        </p:blipFill>
        <p:spPr>
          <a:xfrm>
            <a:off x="3783275" y="1437100"/>
            <a:ext cx="2468217" cy="1381500"/>
          </a:xfrm>
          <a:prstGeom prst="rect">
            <a:avLst/>
          </a:prstGeom>
          <a:noFill/>
          <a:ln>
            <a:noFill/>
          </a:ln>
        </p:spPr>
      </p:pic>
      <p:pic>
        <p:nvPicPr>
          <p:cNvPr id="150" name="Google Shape;150;p19"/>
          <p:cNvPicPr preferRelativeResize="0"/>
          <p:nvPr/>
        </p:nvPicPr>
        <p:blipFill>
          <a:blip r:embed="rId5">
            <a:alphaModFix/>
          </a:blip>
          <a:stretch>
            <a:fillRect/>
          </a:stretch>
        </p:blipFill>
        <p:spPr>
          <a:xfrm>
            <a:off x="6389116" y="3021125"/>
            <a:ext cx="2543108" cy="1362675"/>
          </a:xfrm>
          <a:prstGeom prst="rect">
            <a:avLst/>
          </a:prstGeom>
          <a:noFill/>
          <a:ln>
            <a:noFill/>
          </a:ln>
        </p:spPr>
      </p:pic>
      <p:pic>
        <p:nvPicPr>
          <p:cNvPr id="151" name="Google Shape;151;p19"/>
          <p:cNvPicPr preferRelativeResize="0"/>
          <p:nvPr/>
        </p:nvPicPr>
        <p:blipFill>
          <a:blip r:embed="rId6">
            <a:alphaModFix/>
          </a:blip>
          <a:stretch>
            <a:fillRect/>
          </a:stretch>
        </p:blipFill>
        <p:spPr>
          <a:xfrm>
            <a:off x="6409000" y="1446512"/>
            <a:ext cx="2468225" cy="1362673"/>
          </a:xfrm>
          <a:prstGeom prst="rect">
            <a:avLst/>
          </a:prstGeom>
          <a:noFill/>
          <a:ln>
            <a:noFill/>
          </a:ln>
        </p:spPr>
      </p:pic>
      <p:sp>
        <p:nvSpPr>
          <p:cNvPr id="152" name="Google Shape;152;p19"/>
          <p:cNvSpPr txBox="1"/>
          <p:nvPr/>
        </p:nvSpPr>
        <p:spPr>
          <a:xfrm>
            <a:off x="4599550" y="1072475"/>
            <a:ext cx="43056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a:latin typeface="Lato"/>
                <a:ea typeface="Lato"/>
                <a:cs typeface="Lato"/>
                <a:sym typeface="Lato"/>
              </a:rPr>
              <a:t>6 Hz</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153" name="Google Shape;153;p19"/>
          <p:cNvSpPr txBox="1"/>
          <p:nvPr/>
        </p:nvSpPr>
        <p:spPr>
          <a:xfrm>
            <a:off x="7152850" y="1072475"/>
            <a:ext cx="189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a:latin typeface="Lato"/>
                <a:ea typeface="Lato"/>
                <a:cs typeface="Lato"/>
                <a:sym typeface="Lato"/>
              </a:rPr>
              <a:t>7.4 Hz</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Classification</a:t>
            </a:r>
            <a:endParaRPr/>
          </a:p>
        </p:txBody>
      </p:sp>
      <p:sp>
        <p:nvSpPr>
          <p:cNvPr id="159" name="Google Shape;159;p20"/>
          <p:cNvSpPr txBox="1">
            <a:spLocks noGrp="1"/>
          </p:cNvSpPr>
          <p:nvPr>
            <p:ph type="body" idx="1"/>
          </p:nvPr>
        </p:nvSpPr>
        <p:spPr>
          <a:xfrm>
            <a:off x="596775" y="2030500"/>
            <a:ext cx="3300900" cy="1597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it"/>
              <a:t>Thresholds of ROC curves as decision rules</a:t>
            </a:r>
            <a:endParaRPr/>
          </a:p>
          <a:p>
            <a:pPr marL="457200" lvl="0" indent="-311150" algn="l" rtl="0">
              <a:spcBef>
                <a:spcPts val="0"/>
              </a:spcBef>
              <a:spcAft>
                <a:spcPts val="0"/>
              </a:spcAft>
              <a:buSzPts val="1300"/>
              <a:buChar char="●"/>
            </a:pPr>
            <a:r>
              <a:rPr lang="it"/>
              <a:t>3 classes</a:t>
            </a:r>
            <a:endParaRPr/>
          </a:p>
          <a:p>
            <a:pPr marL="914400" lvl="1" indent="-298450" algn="l" rtl="0">
              <a:spcBef>
                <a:spcPts val="0"/>
              </a:spcBef>
              <a:spcAft>
                <a:spcPts val="0"/>
              </a:spcAft>
              <a:buSzPts val="1100"/>
              <a:buChar char="○"/>
            </a:pPr>
            <a:r>
              <a:rPr lang="it"/>
              <a:t>6 Hz, 7.4 Hz, null</a:t>
            </a:r>
            <a:endParaRPr/>
          </a:p>
          <a:p>
            <a:pPr marL="0" lvl="0" indent="0" algn="l" rtl="0">
              <a:spcBef>
                <a:spcPts val="1200"/>
              </a:spcBef>
              <a:spcAft>
                <a:spcPts val="1200"/>
              </a:spcAft>
              <a:buNone/>
            </a:pPr>
            <a:r>
              <a:rPr lang="it"/>
              <a:t>		</a:t>
            </a:r>
            <a:endParaRPr/>
          </a:p>
        </p:txBody>
      </p:sp>
      <p:pic>
        <p:nvPicPr>
          <p:cNvPr id="160" name="Google Shape;160;p20"/>
          <p:cNvPicPr preferRelativeResize="0"/>
          <p:nvPr/>
        </p:nvPicPr>
        <p:blipFill>
          <a:blip r:embed="rId3">
            <a:alphaModFix/>
          </a:blip>
          <a:stretch>
            <a:fillRect/>
          </a:stretch>
        </p:blipFill>
        <p:spPr>
          <a:xfrm>
            <a:off x="2368500" y="1790863"/>
            <a:ext cx="3514700" cy="2758875"/>
          </a:xfrm>
          <a:prstGeom prst="rect">
            <a:avLst/>
          </a:prstGeom>
          <a:noFill/>
          <a:ln>
            <a:noFill/>
          </a:ln>
        </p:spPr>
      </p:pic>
      <p:pic>
        <p:nvPicPr>
          <p:cNvPr id="161" name="Google Shape;161;p20"/>
          <p:cNvPicPr preferRelativeResize="0"/>
          <p:nvPr/>
        </p:nvPicPr>
        <p:blipFill rotWithShape="1">
          <a:blip r:embed="rId4">
            <a:alphaModFix/>
          </a:blip>
          <a:srcRect l="2514" r="1506"/>
          <a:stretch/>
        </p:blipFill>
        <p:spPr>
          <a:xfrm>
            <a:off x="5883200" y="1318650"/>
            <a:ext cx="2864876" cy="19413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t"/>
              <a:t>The AVI SSVEP dataset</a:t>
            </a:r>
            <a:endParaRPr/>
          </a:p>
        </p:txBody>
      </p:sp>
      <p:sp>
        <p:nvSpPr>
          <p:cNvPr id="173" name="Google Shape;173;p22"/>
          <p:cNvSpPr txBox="1">
            <a:spLocks noGrp="1"/>
          </p:cNvSpPr>
          <p:nvPr>
            <p:ph type="body" idx="1"/>
          </p:nvPr>
        </p:nvSpPr>
        <p:spPr>
          <a:xfrm>
            <a:off x="615900" y="2571750"/>
            <a:ext cx="3300900" cy="2309700"/>
          </a:xfrm>
          <a:prstGeom prst="rect">
            <a:avLst/>
          </a:prstGeom>
        </p:spPr>
        <p:txBody>
          <a:bodyPr spcFirstLastPara="1" wrap="square" lIns="91425" tIns="91425" rIns="91425" bIns="91425" anchor="t" anchorCtr="0">
            <a:normAutofit fontScale="92500" lnSpcReduction="20000"/>
          </a:bodyPr>
          <a:lstStyle/>
          <a:p>
            <a:pPr marL="457200" lvl="0" indent="-304958" algn="l" rtl="0">
              <a:spcBef>
                <a:spcPts val="0"/>
              </a:spcBef>
              <a:spcAft>
                <a:spcPts val="0"/>
              </a:spcAft>
              <a:buSzPct val="100000"/>
              <a:buChar char="●"/>
            </a:pPr>
            <a:r>
              <a:rPr lang="it"/>
              <a:t>Bipolar, single channel EEG</a:t>
            </a:r>
            <a:endParaRPr/>
          </a:p>
          <a:p>
            <a:pPr marL="457200" lvl="0" indent="-304958" algn="l" rtl="0">
              <a:spcBef>
                <a:spcPts val="0"/>
              </a:spcBef>
              <a:spcAft>
                <a:spcPts val="0"/>
              </a:spcAft>
              <a:buSzPct val="100000"/>
              <a:buChar char="●"/>
            </a:pPr>
            <a:r>
              <a:rPr lang="it"/>
              <a:t>(+) Oz, (-) Fz, (⏚) Fpz</a:t>
            </a:r>
            <a:endParaRPr/>
          </a:p>
          <a:p>
            <a:pPr marL="457200" lvl="0" indent="-304958" algn="l" rtl="0">
              <a:spcBef>
                <a:spcPts val="0"/>
              </a:spcBef>
              <a:spcAft>
                <a:spcPts val="0"/>
              </a:spcAft>
              <a:buSzPct val="100000"/>
              <a:buChar char="●"/>
            </a:pPr>
            <a:r>
              <a:rPr lang="it"/>
              <a:t>95 recordings (30 seconds) from 4 different subjects</a:t>
            </a:r>
            <a:endParaRPr/>
          </a:p>
          <a:p>
            <a:pPr marL="914400" lvl="1" indent="-293211" algn="l" rtl="0">
              <a:spcBef>
                <a:spcPts val="0"/>
              </a:spcBef>
              <a:spcAft>
                <a:spcPts val="0"/>
              </a:spcAft>
              <a:buSzPct val="100000"/>
              <a:buChar char="○"/>
            </a:pPr>
            <a:r>
              <a:rPr lang="it"/>
              <a:t>15 with 6 Hz stimulus</a:t>
            </a:r>
            <a:endParaRPr/>
          </a:p>
          <a:p>
            <a:pPr marL="914400" lvl="1" indent="-293211" algn="l" rtl="0">
              <a:spcBef>
                <a:spcPts val="0"/>
              </a:spcBef>
              <a:spcAft>
                <a:spcPts val="0"/>
              </a:spcAft>
              <a:buSzPct val="100000"/>
              <a:buChar char="○"/>
            </a:pPr>
            <a:r>
              <a:rPr lang="it"/>
              <a:t>12 with 7.5 Hz stimulus</a:t>
            </a:r>
            <a:endParaRPr/>
          </a:p>
          <a:p>
            <a:pPr marL="914400" lvl="1" indent="-293211" algn="l" rtl="0">
              <a:spcBef>
                <a:spcPts val="0"/>
              </a:spcBef>
              <a:spcAft>
                <a:spcPts val="0"/>
              </a:spcAft>
              <a:buSzPct val="100000"/>
              <a:buChar char="○"/>
            </a:pPr>
            <a:r>
              <a:rPr lang="it"/>
              <a:t>absence of no-stimulus recordings</a:t>
            </a:r>
            <a:endParaRPr/>
          </a:p>
          <a:p>
            <a:pPr marL="0" lvl="0" indent="0" algn="l" rtl="0">
              <a:spcBef>
                <a:spcPts val="1200"/>
              </a:spcBef>
              <a:spcAft>
                <a:spcPts val="0"/>
              </a:spcAft>
              <a:buNone/>
            </a:pPr>
            <a:endParaRPr/>
          </a:p>
          <a:p>
            <a:pPr marL="457200" lvl="0" indent="0" algn="l" rtl="0">
              <a:spcBef>
                <a:spcPts val="1200"/>
              </a:spcBef>
              <a:spcAft>
                <a:spcPts val="1200"/>
              </a:spcAft>
              <a:buNone/>
            </a:pPr>
            <a:r>
              <a:rPr lang="it" sz="1100">
                <a:solidFill>
                  <a:srgbClr val="000000"/>
                </a:solidFill>
                <a:latin typeface="Arial"/>
                <a:ea typeface="Arial"/>
                <a:cs typeface="Arial"/>
                <a:sym typeface="Arial"/>
              </a:rPr>
              <a:t>“A. Vilic (2014). AVI SSVEP Dataset [Online]. Available</a:t>
            </a:r>
            <a:r>
              <a:rPr lang="it" sz="11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 </a:t>
            </a:r>
            <a:r>
              <a:rPr lang="it" sz="1100" u="sng">
                <a:solidFill>
                  <a:schemeClr val="hlink"/>
                </a:solidFill>
                <a:latin typeface="Arial"/>
                <a:ea typeface="Arial"/>
                <a:cs typeface="Arial"/>
                <a:sym typeface="Arial"/>
                <a:hlinkClick r:id="rId3"/>
              </a:rPr>
              <a:t>http://setzner.com/avi-ssvep-dataset</a:t>
            </a:r>
            <a:r>
              <a:rPr lang="it"/>
              <a:t>"</a:t>
            </a:r>
            <a:endParaRPr/>
          </a:p>
        </p:txBody>
      </p:sp>
      <p:pic>
        <p:nvPicPr>
          <p:cNvPr id="174" name="Google Shape;174;p22"/>
          <p:cNvPicPr preferRelativeResize="0"/>
          <p:nvPr/>
        </p:nvPicPr>
        <p:blipFill rotWithShape="1">
          <a:blip r:embed="rId4">
            <a:alphaModFix/>
          </a:blip>
          <a:srcRect l="2254" t="4175" r="5706" b="2619"/>
          <a:stretch/>
        </p:blipFill>
        <p:spPr>
          <a:xfrm>
            <a:off x="3487667" y="898825"/>
            <a:ext cx="2551134" cy="2386541"/>
          </a:xfrm>
          <a:prstGeom prst="rect">
            <a:avLst/>
          </a:prstGeom>
          <a:noFill/>
          <a:ln>
            <a:noFill/>
          </a:ln>
        </p:spPr>
      </p:pic>
      <p:pic>
        <p:nvPicPr>
          <p:cNvPr id="175" name="Google Shape;175;p22"/>
          <p:cNvPicPr preferRelativeResize="0"/>
          <p:nvPr/>
        </p:nvPicPr>
        <p:blipFill>
          <a:blip r:embed="rId5">
            <a:alphaModFix/>
          </a:blip>
          <a:stretch>
            <a:fillRect/>
          </a:stretch>
        </p:blipFill>
        <p:spPr>
          <a:xfrm>
            <a:off x="6038801" y="2794428"/>
            <a:ext cx="2871767" cy="186434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23"/>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2428</TotalTime>
  <Words>446</Words>
  <Application>Microsoft Macintosh PowerPoint</Application>
  <PresentationFormat>On-screen Show (16:9)</PresentationFormat>
  <Paragraphs>60</Paragraphs>
  <Slides>11</Slides>
  <Notes>11</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Lato</vt:lpstr>
      <vt:lpstr>Roboto</vt:lpstr>
      <vt:lpstr>Raleway</vt:lpstr>
      <vt:lpstr>Arial</vt:lpstr>
      <vt:lpstr>Streamline</vt:lpstr>
      <vt:lpstr>SSVEP classification for the development of a BCI</vt:lpstr>
      <vt:lpstr>What are SSVEPs and why do they matter?</vt:lpstr>
      <vt:lpstr>Methodology</vt:lpstr>
      <vt:lpstr>Data collection</vt:lpstr>
      <vt:lpstr>Feature extraction</vt:lpstr>
      <vt:lpstr>Setting the threshold</vt:lpstr>
      <vt:lpstr>Classification</vt:lpstr>
      <vt:lpstr>The AVI SSVEP dataset</vt:lpstr>
      <vt:lpstr>PowerPoint Presentation</vt:lpstr>
      <vt:lpstr>PowerPoint Presentation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SSVEP classification for the development of a BCI</dc:title>
  <cp:lastModifiedBy>Filippo Uslenghi</cp:lastModifiedBy>
  <cp:revision>4</cp:revision>
  <dcterms:modified xsi:type="dcterms:W3CDTF">2023-02-14T11:02:27Z</dcterms:modified>
</cp:coreProperties>
</file>